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E2AA7-8626-4342-A7F8-EEEA8F6B88DA}" v="1" dt="2024-08-23T09:00:58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ica Blažević" userId="aca1df04-5326-4315-9262-1d01ff23d77b" providerId="ADAL" clId="{063E2AA7-8626-4342-A7F8-EEEA8F6B88DA}"/>
    <pc:docChg chg="custSel modSld">
      <pc:chgData name="Ivica Blažević" userId="aca1df04-5326-4315-9262-1d01ff23d77b" providerId="ADAL" clId="{063E2AA7-8626-4342-A7F8-EEEA8F6B88DA}" dt="2024-08-23T09:01:14.982" v="72" actId="14100"/>
      <pc:docMkLst>
        <pc:docMk/>
      </pc:docMkLst>
      <pc:sldChg chg="addSp modSp mod">
        <pc:chgData name="Ivica Blažević" userId="aca1df04-5326-4315-9262-1d01ff23d77b" providerId="ADAL" clId="{063E2AA7-8626-4342-A7F8-EEEA8F6B88DA}" dt="2024-08-23T09:01:14.982" v="72" actId="14100"/>
        <pc:sldMkLst>
          <pc:docMk/>
          <pc:sldMk cId="0" sldId="256"/>
        </pc:sldMkLst>
        <pc:spChg chg="mod">
          <ac:chgData name="Ivica Blažević" userId="aca1df04-5326-4315-9262-1d01ff23d77b" providerId="ADAL" clId="{063E2AA7-8626-4342-A7F8-EEEA8F6B88DA}" dt="2024-08-23T09:00:58.214" v="65" actId="27636"/>
          <ac:spMkLst>
            <pc:docMk/>
            <pc:sldMk cId="0" sldId="256"/>
            <ac:spMk id="90" creationId="{00000000-0000-0000-0000-000000000000}"/>
          </ac:spMkLst>
        </pc:spChg>
        <pc:picChg chg="add mod">
          <ac:chgData name="Ivica Blažević" userId="aca1df04-5326-4315-9262-1d01ff23d77b" providerId="ADAL" clId="{063E2AA7-8626-4342-A7F8-EEEA8F6B88DA}" dt="2024-08-23T09:01:14.982" v="72" actId="14100"/>
          <ac:picMkLst>
            <pc:docMk/>
            <pc:sldMk cId="0" sldId="256"/>
            <ac:picMk id="2" creationId="{3701EA66-10D8-FA5E-2F71-18AC40CE6238}"/>
          </ac:picMkLst>
        </pc:picChg>
      </pc:sldChg>
      <pc:sldChg chg="modSp mod">
        <pc:chgData name="Ivica Blažević" userId="aca1df04-5326-4315-9262-1d01ff23d77b" providerId="ADAL" clId="{063E2AA7-8626-4342-A7F8-EEEA8F6B88DA}" dt="2024-08-23T08:39:04.527" v="28" actId="20577"/>
        <pc:sldMkLst>
          <pc:docMk/>
          <pc:sldMk cId="0" sldId="258"/>
        </pc:sldMkLst>
        <pc:spChg chg="mod">
          <ac:chgData name="Ivica Blažević" userId="aca1df04-5326-4315-9262-1d01ff23d77b" providerId="ADAL" clId="{063E2AA7-8626-4342-A7F8-EEEA8F6B88DA}" dt="2024-08-23T08:39:04.527" v="28" actId="20577"/>
          <ac:spMkLst>
            <pc:docMk/>
            <pc:sldMk cId="0" sldId="258"/>
            <ac:spMk id="102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8:40:46.588" v="57" actId="20577"/>
        <pc:sldMkLst>
          <pc:docMk/>
          <pc:sldMk cId="0" sldId="263"/>
        </pc:sldMkLst>
        <pc:spChg chg="mod">
          <ac:chgData name="Ivica Blažević" userId="aca1df04-5326-4315-9262-1d01ff23d77b" providerId="ADAL" clId="{063E2AA7-8626-4342-A7F8-EEEA8F6B88DA}" dt="2024-08-23T08:40:46.588" v="57" actId="20577"/>
          <ac:spMkLst>
            <pc:docMk/>
            <pc:sldMk cId="0" sldId="263"/>
            <ac:spMk id="126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9:00:58.238" v="66" actId="27636"/>
        <pc:sldMkLst>
          <pc:docMk/>
          <pc:sldMk cId="0" sldId="264"/>
        </pc:sldMkLst>
        <pc:spChg chg="mod">
          <ac:chgData name="Ivica Blažević" userId="aca1df04-5326-4315-9262-1d01ff23d77b" providerId="ADAL" clId="{063E2AA7-8626-4342-A7F8-EEEA8F6B88DA}" dt="2024-08-23T09:00:58.238" v="66" actId="27636"/>
          <ac:spMkLst>
            <pc:docMk/>
            <pc:sldMk cId="0" sldId="264"/>
            <ac:spMk id="128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8:41:30.528" v="62" actId="20577"/>
        <pc:sldMkLst>
          <pc:docMk/>
          <pc:sldMk cId="0" sldId="267"/>
        </pc:sldMkLst>
        <pc:spChg chg="mod">
          <ac:chgData name="Ivica Blažević" userId="aca1df04-5326-4315-9262-1d01ff23d77b" providerId="ADAL" clId="{063E2AA7-8626-4342-A7F8-EEEA8F6B88DA}" dt="2024-08-23T08:41:30.528" v="62" actId="20577"/>
          <ac:spMkLst>
            <pc:docMk/>
            <pc:sldMk cId="0" sldId="267"/>
            <ac:spMk id="141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8:47:09.044" v="63"/>
        <pc:sldMkLst>
          <pc:docMk/>
          <pc:sldMk cId="0" sldId="268"/>
        </pc:sldMkLst>
        <pc:spChg chg="mod">
          <ac:chgData name="Ivica Blažević" userId="aca1df04-5326-4315-9262-1d01ff23d77b" providerId="ADAL" clId="{063E2AA7-8626-4342-A7F8-EEEA8F6B88DA}" dt="2024-08-23T08:47:09.044" v="63"/>
          <ac:spMkLst>
            <pc:docMk/>
            <pc:sldMk cId="0" sldId="268"/>
            <ac:spMk id="143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9:00:58.252" v="67" actId="27636"/>
        <pc:sldMkLst>
          <pc:docMk/>
          <pc:sldMk cId="0" sldId="269"/>
        </pc:sldMkLst>
        <pc:spChg chg="mod">
          <ac:chgData name="Ivica Blažević" userId="aca1df04-5326-4315-9262-1d01ff23d77b" providerId="ADAL" clId="{063E2AA7-8626-4342-A7F8-EEEA8F6B88DA}" dt="2024-08-23T09:00:58.252" v="67" actId="27636"/>
          <ac:spMkLst>
            <pc:docMk/>
            <pc:sldMk cId="0" sldId="269"/>
            <ac:spMk id="149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9:00:58.263" v="68" actId="27636"/>
        <pc:sldMkLst>
          <pc:docMk/>
          <pc:sldMk cId="0" sldId="270"/>
        </pc:sldMkLst>
        <pc:spChg chg="mod">
          <ac:chgData name="Ivica Blažević" userId="aca1df04-5326-4315-9262-1d01ff23d77b" providerId="ADAL" clId="{063E2AA7-8626-4342-A7F8-EEEA8F6B88DA}" dt="2024-08-23T09:00:58.263" v="68" actId="27636"/>
          <ac:spMkLst>
            <pc:docMk/>
            <pc:sldMk cId="0" sldId="270"/>
            <ac:spMk id="153" creationId="{00000000-0000-0000-0000-000000000000}"/>
          </ac:spMkLst>
        </pc:spChg>
      </pc:sldChg>
      <pc:sldChg chg="modSp mod">
        <pc:chgData name="Ivica Blažević" userId="aca1df04-5326-4315-9262-1d01ff23d77b" providerId="ADAL" clId="{063E2AA7-8626-4342-A7F8-EEEA8F6B88DA}" dt="2024-08-23T09:00:58.278" v="69" actId="27636"/>
        <pc:sldMkLst>
          <pc:docMk/>
          <pc:sldMk cId="0" sldId="272"/>
        </pc:sldMkLst>
        <pc:spChg chg="mod">
          <ac:chgData name="Ivica Blažević" userId="aca1df04-5326-4315-9262-1d01ff23d77b" providerId="ADAL" clId="{063E2AA7-8626-4342-A7F8-EEEA8F6B88DA}" dt="2024-08-23T09:00:58.278" v="69" actId="27636"/>
          <ac:spMkLst>
            <pc:docMk/>
            <pc:sldMk cId="0" sldId="272"/>
            <ac:spMk id="163" creationId="{00000000-0000-0000-0000-000000000000}"/>
          </ac:spMkLst>
        </pc:spChg>
      </pc:sldChg>
    </pc:docChg>
  </pc:docChgLst>
</pc:chgInfo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r-H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0085898353614903E-2"/>
          <c:y val="1.8952809418972E-2"/>
          <c:w val="0.85501073729420196"/>
          <c:h val="0.88341150569541504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doseljeni</c:v>
                </c:pt>
              </c:strCache>
            </c:strRef>
          </c:tx>
          <c:spPr>
            <a:ln w="38160">
              <a:solidFill>
                <a:srgbClr val="AEA267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Garamond"/>
                  </a:defRPr>
                </a:pPr>
                <a:endParaRPr lang="sr-Latn-R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0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1737</c:v>
                </c:pt>
                <c:pt idx="1">
                  <c:v>1112</c:v>
                </c:pt>
                <c:pt idx="2">
                  <c:v>2043</c:v>
                </c:pt>
                <c:pt idx="3">
                  <c:v>2307</c:v>
                </c:pt>
                <c:pt idx="4">
                  <c:v>2594</c:v>
                </c:pt>
                <c:pt idx="5">
                  <c:v>2740</c:v>
                </c:pt>
                <c:pt idx="6">
                  <c:v>2758</c:v>
                </c:pt>
                <c:pt idx="7">
                  <c:v>3330</c:v>
                </c:pt>
                <c:pt idx="8">
                  <c:v>3715</c:v>
                </c:pt>
                <c:pt idx="9">
                  <c:v>6398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6E-43C3-BBE3-8919BA44689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odseljeni</c:v>
                </c:pt>
              </c:strCache>
            </c:strRef>
          </c:tx>
          <c:spPr>
            <a:ln w="38160">
              <a:solidFill>
                <a:srgbClr val="D39266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Garamond"/>
                  </a:defRPr>
                </a:pPr>
                <a:endParaRPr lang="sr-Latn-R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0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0"/>
                <c:pt idx="0">
                  <c:v>907</c:v>
                </c:pt>
                <c:pt idx="1">
                  <c:v>1365</c:v>
                </c:pt>
                <c:pt idx="2">
                  <c:v>1999</c:v>
                </c:pt>
                <c:pt idx="3">
                  <c:v>1987</c:v>
                </c:pt>
                <c:pt idx="4">
                  <c:v>2004</c:v>
                </c:pt>
                <c:pt idx="5">
                  <c:v>3121</c:v>
                </c:pt>
                <c:pt idx="6">
                  <c:v>5046</c:v>
                </c:pt>
                <c:pt idx="7">
                  <c:v>4876</c:v>
                </c:pt>
                <c:pt idx="8">
                  <c:v>6814</c:v>
                </c:pt>
                <c:pt idx="9">
                  <c:v>6569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6E-43C3-BBE3-8919BA446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smooth val="0"/>
        <c:axId val="62219166"/>
        <c:axId val="10885073"/>
      </c:lineChart>
      <c:catAx>
        <c:axId val="6221916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lang="hr-HR" sz="1000" b="0" strike="noStrike" spc="-1">
                <a:solidFill>
                  <a:srgbClr val="000000"/>
                </a:solidFill>
                <a:latin typeface="Garamond"/>
              </a:defRPr>
            </a:pPr>
            <a:endParaRPr lang="sr-Latn-RS"/>
          </a:p>
        </c:txPr>
        <c:crossAx val="10885073"/>
        <c:crosses val="autoZero"/>
        <c:auto val="1"/>
        <c:lblAlgn val="ctr"/>
        <c:lblOffset val="100"/>
        <c:noMultiLvlLbl val="0"/>
      </c:catAx>
      <c:valAx>
        <c:axId val="10885073"/>
        <c:scaling>
          <c:orientation val="minMax"/>
        </c:scaling>
        <c:delete val="0"/>
        <c:axPos val="l"/>
        <c:majorGridlines>
          <c:spPr>
            <a:ln w="12600">
              <a:solidFill>
                <a:srgbClr val="8B8B8B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lang="hr-HR" sz="1000" b="0" strike="noStrike" spc="-1">
                <a:solidFill>
                  <a:srgbClr val="000000"/>
                </a:solidFill>
                <a:latin typeface="Garamond"/>
              </a:defRPr>
            </a:pPr>
            <a:endParaRPr lang="sr-Latn-RS"/>
          </a:p>
        </c:txPr>
        <c:crossAx val="62219166"/>
        <c:crosses val="autoZero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lang="hr-HR" sz="1000" b="0" strike="noStrike" spc="-1">
              <a:solidFill>
                <a:srgbClr val="000000"/>
              </a:solidFill>
              <a:latin typeface="Garamond"/>
            </a:defRPr>
          </a:pPr>
          <a:endParaRPr lang="sr-Latn-RS"/>
        </a:p>
      </c:txPr>
    </c:legend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097280" y="407232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5140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49820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789912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09728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49820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789912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1097280" y="2108160"/>
            <a:ext cx="10058040" cy="3760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100580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1097280" y="286560"/>
            <a:ext cx="10058040" cy="67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097280" y="2108160"/>
            <a:ext cx="10058040" cy="3760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5140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1097280" y="407232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25140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49820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7899120" y="210816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109728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49820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7899120" y="4072320"/>
            <a:ext cx="323856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100580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097280" y="286560"/>
            <a:ext cx="10058040" cy="67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376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51400" y="407232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9728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51400" y="2108160"/>
            <a:ext cx="49082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97280" y="4072320"/>
            <a:ext cx="10058040" cy="1793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 hidden="1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Line 2"/>
          <p:cNvSpPr/>
          <p:nvPr/>
        </p:nvSpPr>
        <p:spPr>
          <a:xfrm>
            <a:off x="1193400" y="1897200"/>
            <a:ext cx="996696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b="0" strike="noStrike" spc="-52">
                <a:solidFill>
                  <a:srgbClr val="262626"/>
                </a:solidFill>
                <a:latin typeface="Garamond"/>
              </a:rPr>
              <a:t>Click to edit Master title style</a:t>
            </a:r>
            <a:endParaRPr lang="sr-Latn-RS" sz="80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Line 5"/>
          <p:cNvSpPr/>
          <p:nvPr/>
        </p:nvSpPr>
        <p:spPr>
          <a:xfrm>
            <a:off x="1207440" y="4474440"/>
            <a:ext cx="98755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8218440" y="6446880"/>
            <a:ext cx="258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6B69382-0E67-4A9D-9B2D-8F95B7A7FE41}" type="datetime1">
              <a:rPr lang="en-US" sz="900" b="0" strike="noStrike" spc="-1">
                <a:solidFill>
                  <a:srgbClr val="FFFFFF"/>
                </a:solidFill>
                <a:latin typeface="Garamond"/>
              </a:rPr>
              <a:t>8/23/2024</a:t>
            </a:fld>
            <a:endParaRPr lang="hr-HR" sz="9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1097280" y="6446880"/>
            <a:ext cx="6818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10993680" y="6446880"/>
            <a:ext cx="77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86B6041-1070-4F54-B620-25E791271F63}" type="slidenum">
              <a:rPr lang="en-US" sz="900" b="0" strike="noStrike" spc="-1">
                <a:solidFill>
                  <a:srgbClr val="FFFFFF"/>
                </a:solidFill>
                <a:latin typeface="Garamond"/>
              </a:rPr>
              <a:t>‹#›</a:t>
            </a:fld>
            <a:endParaRPr lang="hr-HR" sz="9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400" b="0" strike="noStrike" spc="-1">
                <a:solidFill>
                  <a:srgbClr val="404040"/>
                </a:solidFill>
                <a:latin typeface="Garamond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1600" b="0" strike="noStrike" spc="-1">
                <a:solidFill>
                  <a:srgbClr val="404040"/>
                </a:solidFill>
                <a:latin typeface="Garamond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600" b="0" strike="noStrike" spc="-1">
                <a:solidFill>
                  <a:srgbClr val="404040"/>
                </a:solidFill>
                <a:latin typeface="Garamond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1600" b="0" strike="noStrike" spc="-1">
                <a:solidFill>
                  <a:srgbClr val="404040"/>
                </a:solidFill>
                <a:latin typeface="Garamond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404040"/>
                </a:solidFill>
                <a:latin typeface="Garamond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404040"/>
                </a:solidFill>
                <a:latin typeface="Garamond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404040"/>
                </a:solidFill>
                <a:latin typeface="Garamond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Line 2"/>
          <p:cNvSpPr/>
          <p:nvPr/>
        </p:nvSpPr>
        <p:spPr>
          <a:xfrm>
            <a:off x="1193400" y="1897200"/>
            <a:ext cx="996696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5300" b="0" strike="noStrike" spc="-52">
                <a:solidFill>
                  <a:srgbClr val="404040"/>
                </a:solidFill>
                <a:latin typeface="Garamond"/>
              </a:rPr>
              <a:t>Click to edit Master title style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1097280" y="2108160"/>
            <a:ext cx="10058040" cy="3760560"/>
          </a:xfrm>
          <a:prstGeom prst="rect">
            <a:avLst/>
          </a:prstGeom>
        </p:spPr>
        <p:txBody>
          <a:bodyPr lIns="0" rIns="0">
            <a:no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en-US" sz="2400" b="0" strike="noStrike" spc="-1">
                <a:solidFill>
                  <a:srgbClr val="404040"/>
                </a:solidFill>
                <a:latin typeface="Garamond"/>
              </a:rPr>
              <a:t>Click to edit Master text styles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en-US" sz="2000" b="0" strike="noStrike" spc="-1">
                <a:solidFill>
                  <a:srgbClr val="404040"/>
                </a:solidFill>
                <a:latin typeface="Garamond"/>
              </a:rPr>
              <a:t>Second level</a:t>
            </a:r>
            <a:endParaRPr lang="sr-Latn-RS" sz="2000" b="0" strike="noStrike" spc="-1">
              <a:solidFill>
                <a:srgbClr val="404040"/>
              </a:solidFill>
              <a:latin typeface="Garamond"/>
            </a:endParaRPr>
          </a:p>
          <a:p>
            <a:pPr marL="567000" lvl="2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en-US" sz="1600" b="0" strike="noStrike" spc="-1">
                <a:solidFill>
                  <a:srgbClr val="404040"/>
                </a:solidFill>
                <a:latin typeface="Garamond"/>
              </a:rPr>
              <a:t>Third level</a:t>
            </a:r>
            <a:endParaRPr lang="sr-Latn-RS" sz="1600" b="0" strike="noStrike" spc="-1">
              <a:solidFill>
                <a:srgbClr val="404040"/>
              </a:solidFill>
              <a:latin typeface="Garamond"/>
            </a:endParaRPr>
          </a:p>
          <a:p>
            <a:pPr marL="749880" lvl="3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en-US" sz="1600" b="0" strike="noStrike" spc="-1">
                <a:solidFill>
                  <a:srgbClr val="404040"/>
                </a:solidFill>
                <a:latin typeface="Garamond"/>
              </a:rPr>
              <a:t>Fourth level</a:t>
            </a:r>
            <a:endParaRPr lang="sr-Latn-RS" sz="1600" b="0" strike="noStrike" spc="-1">
              <a:solidFill>
                <a:srgbClr val="404040"/>
              </a:solidFill>
              <a:latin typeface="Garamond"/>
            </a:endParaRPr>
          </a:p>
          <a:p>
            <a:pPr marL="932760" lvl="4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en-US" sz="1600" b="0" strike="noStrike" spc="-1">
                <a:solidFill>
                  <a:srgbClr val="404040"/>
                </a:solidFill>
                <a:latin typeface="Garamond"/>
              </a:rPr>
              <a:t>Fifth level</a:t>
            </a:r>
            <a:endParaRPr lang="sr-Latn-RS" sz="16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dt"/>
          </p:nvPr>
        </p:nvSpPr>
        <p:spPr>
          <a:xfrm>
            <a:off x="8218440" y="6446880"/>
            <a:ext cx="258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39B8616-3F6C-4E21-B9B9-71B65850F665}" type="datetime1">
              <a:rPr lang="en-US" sz="900" b="0" strike="noStrike" spc="-1">
                <a:solidFill>
                  <a:srgbClr val="FFFFFF"/>
                </a:solidFill>
                <a:latin typeface="Garamond"/>
              </a:rPr>
              <a:t>8/23/2024</a:t>
            </a:fld>
            <a:endParaRPr lang="hr-HR" sz="900" b="0" strike="noStrike" spc="-1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ftr"/>
          </p:nvPr>
        </p:nvSpPr>
        <p:spPr>
          <a:xfrm>
            <a:off x="1097280" y="6446880"/>
            <a:ext cx="6818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10993680" y="6446880"/>
            <a:ext cx="77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E742E17-DB4E-447B-8048-1EFF367932A3}" type="slidenum">
              <a:rPr lang="en-US" sz="900" b="0" strike="noStrike" spc="-1">
                <a:solidFill>
                  <a:srgbClr val="FFFFFF"/>
                </a:solidFill>
                <a:latin typeface="Garamond"/>
              </a:rPr>
              <a:t>‹#›</a:t>
            </a:fld>
            <a:endParaRPr lang="hr-HR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/>
          <p:cNvPicPr/>
          <p:nvPr/>
        </p:nvPicPr>
        <p:blipFill>
          <a:blip r:embed="rId2"/>
          <a:srcRect t="39606"/>
          <a:stretch/>
        </p:blipFill>
        <p:spPr>
          <a:xfrm>
            <a:off x="0" y="0"/>
            <a:ext cx="12191760" cy="4914720"/>
          </a:xfrm>
          <a:prstGeom prst="rect">
            <a:avLst/>
          </a:prstGeom>
          <a:ln w="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440" y="4915080"/>
            <a:ext cx="12188520" cy="194256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90" name="TextShape 2"/>
          <p:cNvSpPr txBox="1"/>
          <p:nvPr/>
        </p:nvSpPr>
        <p:spPr>
          <a:xfrm>
            <a:off x="828720" y="5120640"/>
            <a:ext cx="7137000" cy="127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4000" lnSpcReduction="10000"/>
          </a:bodyPr>
          <a:lstStyle/>
          <a:p>
            <a:pPr algn="r">
              <a:lnSpc>
                <a:spcPct val="90000"/>
              </a:lnSpc>
            </a:pPr>
            <a:r>
              <a:rPr lang="hr-HR" sz="4800" b="0" strike="noStrike" spc="-52">
                <a:solidFill>
                  <a:srgbClr val="FFFFFF"/>
                </a:solidFill>
                <a:latin typeface="Garamond"/>
              </a:rPr>
              <a:t>Istraživački rad iz geografije za učenike gimnazija </a:t>
            </a:r>
            <a:endParaRPr lang="sr-Latn-RS" sz="48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1" name="Line 3"/>
          <p:cNvSpPr/>
          <p:nvPr/>
        </p:nvSpPr>
        <p:spPr>
          <a:xfrm flipV="1">
            <a:off x="8127000" y="5166360"/>
            <a:ext cx="0" cy="1188720"/>
          </a:xfrm>
          <a:prstGeom prst="line">
            <a:avLst/>
          </a:prstGeom>
          <a:ln w="1905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701EA66-10D8-FA5E-2F71-18AC40CE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9" y="0"/>
            <a:ext cx="12191759" cy="48853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066680" y="-35064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Kako do podataka na meteo.hr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32" name="Rezervirano mjesto sadržaja 3"/>
          <p:cNvPicPr/>
          <p:nvPr/>
        </p:nvPicPr>
        <p:blipFill>
          <a:blip r:embed="rId2"/>
          <a:srcRect r="50304" b="4239"/>
          <a:stretch/>
        </p:blipFill>
        <p:spPr>
          <a:xfrm>
            <a:off x="858960" y="1194840"/>
            <a:ext cx="10547640" cy="571572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3888360" y="2780280"/>
            <a:ext cx="997200" cy="27684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34" name="CustomShape 3"/>
          <p:cNvSpPr/>
          <p:nvPr/>
        </p:nvSpPr>
        <p:spPr>
          <a:xfrm flipV="1">
            <a:off x="2357280" y="3056040"/>
            <a:ext cx="1752840" cy="874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36" name="Rezervirano mjesto sadržaja 3"/>
          <p:cNvPicPr/>
          <p:nvPr/>
        </p:nvPicPr>
        <p:blipFill>
          <a:blip r:embed="rId2"/>
          <a:srcRect r="50304" b="4891"/>
          <a:stretch/>
        </p:blipFill>
        <p:spPr>
          <a:xfrm>
            <a:off x="84600" y="480240"/>
            <a:ext cx="11848680" cy="637704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2"/>
          <p:cNvSpPr/>
          <p:nvPr/>
        </p:nvSpPr>
        <p:spPr>
          <a:xfrm>
            <a:off x="2401560" y="2844720"/>
            <a:ext cx="2170080" cy="37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39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40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Istraživanje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1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Fotografirajte lokaciju za koju prikupljate podatke, i priložite njezin položaj na karti (planu grada). Na istoj karti označite položaj meteorološke postaje. Pazite da ih dobro, i jasno označite – po potrebi izradite legendu.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0" y="-138240"/>
            <a:ext cx="1219176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404040"/>
                </a:solidFill>
                <a:latin typeface="Garamond"/>
              </a:rPr>
              <a:t>Preporučujem https://geoportal.dgu.hr//</a:t>
            </a:r>
            <a:r>
              <a:rPr lang="hr-HR" sz="4400" b="0" strike="noStrike" spc="-52" dirty="0">
                <a:solidFill>
                  <a:srgbClr val="404040"/>
                </a:solidFill>
                <a:latin typeface="Garamond"/>
              </a:rPr>
              <a:t>Karta</a:t>
            </a:r>
            <a:br>
              <a:rPr dirty="0"/>
            </a:br>
            <a:r>
              <a:rPr lang="hr-HR" sz="4400" b="0" strike="noStrike" spc="-52" dirty="0">
                <a:solidFill>
                  <a:srgbClr val="404040"/>
                </a:solidFill>
                <a:latin typeface="Garamond"/>
              </a:rPr>
              <a:t>na njemu možete i crtati odmah…</a:t>
            </a:r>
            <a:endParaRPr lang="sr-Latn-RS" sz="4400" b="0" strike="noStrike" spc="-1" dirty="0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44" name="Rezervirano mjesto sadržaja 3"/>
          <p:cNvPicPr/>
          <p:nvPr/>
        </p:nvPicPr>
        <p:blipFill>
          <a:blip r:embed="rId2"/>
          <a:srcRect r="50304" b="2931"/>
          <a:stretch/>
        </p:blipFill>
        <p:spPr>
          <a:xfrm>
            <a:off x="973440" y="1230120"/>
            <a:ext cx="10244880" cy="562752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6003720" y="2050560"/>
            <a:ext cx="821520" cy="4431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47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48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Pisanje rada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9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 fontScale="87500"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Istraživački rad ima svoju strukturu: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naslovnu stranicu,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sadržaj,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uvod (objasnite odabir pitanja, hipotezu, metode rada),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skicu prostora,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razradu teme (prikazati prikupljene podatke u obliku grafa i tablice, analizirati dobivene podatke)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zaključak (iz analize izvesti zaključak i potvrditi ili odbaciti hipotezu, navesti nova pitanja na koja ste naišli i koja bi budući istraživački radovi trebali riješiti),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priloge,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384120" lvl="1" indent="-18252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404040"/>
              </a:buClr>
              <a:buFont typeface="Calibri"/>
              <a:buChar char="◦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samovrednovanje (navesti probleme kod istraživanja, preporučiti nove metode ako možete)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50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576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52" name="CustomShape 2"/>
          <p:cNvSpPr/>
          <p:nvPr/>
        </p:nvSpPr>
        <p:spPr>
          <a:xfrm>
            <a:off x="0" y="0"/>
            <a:ext cx="40597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53" name="TextShape 3"/>
          <p:cNvSpPr txBox="1"/>
          <p:nvPr/>
        </p:nvSpPr>
        <p:spPr>
          <a:xfrm>
            <a:off x="276120" y="516960"/>
            <a:ext cx="3084480" cy="1960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2000" lnSpcReduction="10000"/>
          </a:bodyPr>
          <a:lstStyle/>
          <a:p>
            <a:pPr>
              <a:lnSpc>
                <a:spcPct val="90000"/>
              </a:lnSpc>
            </a:pPr>
            <a:r>
              <a:rPr lang="en-US" sz="3600" b="0" strike="noStrike" spc="-52">
                <a:solidFill>
                  <a:srgbClr val="FFFFFF"/>
                </a:solidFill>
                <a:latin typeface="Garamond"/>
              </a:rPr>
              <a:t>Tablica za bodovanje istraživačkog rada za prvi razred</a:t>
            </a:r>
            <a:br/>
            <a:endParaRPr lang="sr-Latn-RS" sz="36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4" name="Line 4"/>
          <p:cNvSpPr/>
          <p:nvPr/>
        </p:nvSpPr>
        <p:spPr>
          <a:xfrm>
            <a:off x="571680" y="2638440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55" name="CustomShape 5"/>
          <p:cNvSpPr/>
          <p:nvPr/>
        </p:nvSpPr>
        <p:spPr>
          <a:xfrm>
            <a:off x="571680" y="2799720"/>
            <a:ext cx="3005280" cy="318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rIns="0">
            <a:norm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hr-HR" sz="1800" b="0" strike="noStrike" spc="-1">
                <a:solidFill>
                  <a:srgbClr val="FFFFFF"/>
                </a:solidFill>
                <a:latin typeface="Garamond"/>
              </a:rPr>
              <a:t>Skala bodova za ocjene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Garamond"/>
              </a:rPr>
              <a:t>12 – 14 	2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Garamond"/>
              </a:rPr>
              <a:t>15 – 17 	3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Garamond"/>
              </a:rPr>
              <a:t>18 – 20 	4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Garamond"/>
              </a:rPr>
              <a:t>21 – 24 	5</a:t>
            </a:r>
            <a:endParaRPr lang="hr-HR" sz="1800" b="0" strike="noStrike" spc="-1">
              <a:latin typeface="Arial"/>
            </a:endParaRPr>
          </a:p>
        </p:txBody>
      </p:sp>
      <p:graphicFrame>
        <p:nvGraphicFramePr>
          <p:cNvPr id="156" name="Table 6"/>
          <p:cNvGraphicFramePr/>
          <p:nvPr/>
        </p:nvGraphicFramePr>
        <p:xfrm>
          <a:off x="4906440" y="640080"/>
          <a:ext cx="6468840" cy="5577480"/>
        </p:xfrm>
        <a:graphic>
          <a:graphicData uri="http://schemas.openxmlformats.org/drawingml/2006/table">
            <a:tbl>
              <a:tblPr/>
              <a:tblGrid>
                <a:gridCol w="27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Naslovna stranica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1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Sadržaj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Uvod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Skica prostora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Razrada teme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8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Zaključak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Prilozi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Samovrednovanje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Popis literature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0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Upute za pisanje 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Arial ili Times new roman 12, prored 1,5 1 bod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Označiti broj stranica, uvući glavne odlomke, poravnati tekst s obje strane (justify) 1 bod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Broj riječi barem 700 1 bod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1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Ukupno 3 boda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hr-HR" sz="14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400" b="0" strike="noStrike" spc="-1">
                        <a:latin typeface="Arial"/>
                      </a:endParaRPr>
                    </a:p>
                  </a:txBody>
                  <a:tcPr marL="88920" marR="88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Naslovna stranica rada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1097280" y="2108160"/>
            <a:ext cx="10058040" cy="376056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             </a:t>
            </a:r>
            <a:r>
              <a:rPr lang="hr-HR" sz="2400" spc="-1" dirty="0">
                <a:solidFill>
                  <a:srgbClr val="404040"/>
                </a:solidFill>
                <a:latin typeface="Garamond"/>
              </a:rPr>
              <a:t>Klasična gimnazija fra Marijana </a:t>
            </a:r>
            <a:r>
              <a:rPr lang="hr-HR" sz="2400" spc="-1" dirty="0" err="1">
                <a:solidFill>
                  <a:srgbClr val="404040"/>
                </a:solidFill>
                <a:latin typeface="Garamond"/>
              </a:rPr>
              <a:t>Lanosovića</a:t>
            </a:r>
            <a:r>
              <a:rPr lang="hr-HR" sz="2400" spc="-1" dirty="0">
                <a:solidFill>
                  <a:srgbClr val="404040"/>
                </a:solidFill>
                <a:latin typeface="Garamond"/>
              </a:rPr>
              <a:t> </a:t>
            </a: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 s pravom javnosti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                                        Slavonski Brod, datum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                                        Istraživački rad za nastavu geografije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                                                    Istraživačko pitanje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Ime i prezime učenika, razred		     mentor, prof. geografije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			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60" name="Line 2"/>
          <p:cNvSpPr/>
          <p:nvPr/>
        </p:nvSpPr>
        <p:spPr>
          <a:xfrm>
            <a:off x="1207440" y="4474440"/>
            <a:ext cx="98755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61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62" name="CustomShape 4"/>
          <p:cNvSpPr/>
          <p:nvPr/>
        </p:nvSpPr>
        <p:spPr>
          <a:xfrm>
            <a:off x="-6120" y="0"/>
            <a:ext cx="46411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63" name="TextShape 5"/>
          <p:cNvSpPr txBox="1"/>
          <p:nvPr/>
        </p:nvSpPr>
        <p:spPr>
          <a:xfrm>
            <a:off x="484920" y="2865960"/>
            <a:ext cx="3659040" cy="28623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6500" lnSpcReduction="10000"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52">
                <a:solidFill>
                  <a:srgbClr val="FFFFFF"/>
                </a:solidFill>
                <a:latin typeface="Garamond"/>
              </a:rPr>
              <a:t>Sadržaj</a:t>
            </a: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 – ovako numerirajte dijelove i stranice (iako će ih biti samo nekoliko)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4" name="Line 6"/>
          <p:cNvSpPr/>
          <p:nvPr/>
        </p:nvSpPr>
        <p:spPr>
          <a:xfrm>
            <a:off x="573840" y="3663360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pic>
        <p:nvPicPr>
          <p:cNvPr id="165" name="Rezervirano mjesto sadržaja 4"/>
          <p:cNvPicPr/>
          <p:nvPr/>
        </p:nvPicPr>
        <p:blipFill>
          <a:blip r:embed="rId2"/>
          <a:stretch/>
        </p:blipFill>
        <p:spPr>
          <a:xfrm>
            <a:off x="6440760" y="640080"/>
            <a:ext cx="3958560" cy="557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Primjer grafa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167" name="Rezervirano mjesto sadržaja 3"/>
          <p:cNvGraphicFramePr/>
          <p:nvPr/>
        </p:nvGraphicFramePr>
        <p:xfrm>
          <a:off x="1097280" y="1922760"/>
          <a:ext cx="10058040" cy="376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8" name="CustomShape 2"/>
          <p:cNvSpPr/>
          <p:nvPr/>
        </p:nvSpPr>
        <p:spPr>
          <a:xfrm>
            <a:off x="933840" y="5683680"/>
            <a:ext cx="102214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000000"/>
                </a:solidFill>
                <a:latin typeface="Garamond"/>
              </a:rPr>
              <a:t>Sl. 1. Doseljeno i odseljeno stanovništvo grada Zagreba 2009.-2018. (Izvor: Državni zavod za statistiku,     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000000"/>
                </a:solidFill>
                <a:latin typeface="Garamond"/>
              </a:rPr>
              <a:t>Pr 7.1.2. Migracija stanovništva Republike Hrvatske u 2013. i Migracija stanovništva Republike Hrvatske u 2018.)</a:t>
            </a:r>
            <a:endParaRPr lang="hr-H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Primjer tablice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170" name="Table 2"/>
          <p:cNvGraphicFramePr/>
          <p:nvPr/>
        </p:nvGraphicFramePr>
        <p:xfrm>
          <a:off x="2625840" y="3150360"/>
          <a:ext cx="5874840" cy="2682240"/>
        </p:xfrm>
        <a:graphic>
          <a:graphicData uri="http://schemas.openxmlformats.org/drawingml/2006/table">
            <a:tbl>
              <a:tblPr/>
              <a:tblGrid>
                <a:gridCol w="56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Rang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Grad/ općina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Broj turista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Grad/ općina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Ostvarena noćenja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1.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Zagreb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1 286 087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Dubrovnik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3 886 065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2.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Dubrovnik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1 174 878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Rovinj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3 689 510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3.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Split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720 325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Poreč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3 152 000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4.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Rovinj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625 665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Medulin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2 555 714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5.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Poreč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550 656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Umag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2 343 171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6.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Zadar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524 583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Zagreb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2 263 758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7.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Umag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456 308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Split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2 127 350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8.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Opatija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433 196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Mali Lošinj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1 961 590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Medulin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387 594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Pula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1 878 244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D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10.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EA2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Pula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381 534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 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Crikvenica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10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1 877 259</a:t>
                      </a:r>
                      <a:endParaRPr lang="hr-HR" sz="1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0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1" name="CustomShape 3"/>
          <p:cNvSpPr/>
          <p:nvPr/>
        </p:nvSpPr>
        <p:spPr>
          <a:xfrm>
            <a:off x="2407680" y="2721240"/>
            <a:ext cx="501624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hr-HR" sz="1100" b="0" strike="noStrike" spc="-1">
                <a:solidFill>
                  <a:srgbClr val="000000"/>
                </a:solidFill>
                <a:latin typeface="Arial"/>
                <a:ea typeface="Calibri"/>
              </a:rPr>
              <a:t>Tab. 1. Najposjećenije turističke destinacije u Hrvatskoj 2017. godine</a:t>
            </a:r>
            <a:endParaRPr lang="hr-HR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hr-HR" sz="1100" b="0" strike="noStrike" spc="-1">
                <a:solidFill>
                  <a:srgbClr val="000000"/>
                </a:solidFill>
                <a:latin typeface="Arial"/>
                <a:ea typeface="Calibri"/>
              </a:rPr>
              <a:t>Izvor: Državni zavod za statistiku, SI 1616, Turizam u 2017., 29.06.2018.</a:t>
            </a:r>
            <a:endParaRPr lang="hr-HR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93" name="Line 2"/>
          <p:cNvSpPr/>
          <p:nvPr/>
        </p:nvSpPr>
        <p:spPr>
          <a:xfrm>
            <a:off x="1207440" y="4474440"/>
            <a:ext cx="98755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94" name="CustomShape 3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95" name="CustomShape 4"/>
          <p:cNvSpPr/>
          <p:nvPr/>
        </p:nvSpPr>
        <p:spPr>
          <a:xfrm>
            <a:off x="4584600" y="0"/>
            <a:ext cx="760680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96" name="TextShape 5"/>
          <p:cNvSpPr txBox="1"/>
          <p:nvPr/>
        </p:nvSpPr>
        <p:spPr>
          <a:xfrm>
            <a:off x="5221080" y="965160"/>
            <a:ext cx="5998680" cy="4927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b="0" strike="noStrike" spc="-52">
                <a:solidFill>
                  <a:srgbClr val="FFFFFF"/>
                </a:solidFill>
                <a:latin typeface="Garamond"/>
              </a:rPr>
              <a:t>Odabir teme</a:t>
            </a:r>
            <a:endParaRPr lang="sr-Latn-RS" sz="80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7" name="TextShape 6"/>
          <p:cNvSpPr txBox="1"/>
          <p:nvPr/>
        </p:nvSpPr>
        <p:spPr>
          <a:xfrm>
            <a:off x="823320" y="1159560"/>
            <a:ext cx="2937600" cy="4438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en-US" sz="2400" b="0" strike="noStrike" cap="all" spc="199">
                <a:solidFill>
                  <a:srgbClr val="000000"/>
                </a:solidFill>
                <a:latin typeface="Garamond"/>
              </a:rPr>
              <a:t>- demokratski sam odabrao: klima</a:t>
            </a:r>
            <a:r>
              <a:rPr lang="hr-HR" sz="2400" b="0" strike="noStrike" cap="all" spc="199">
                <a:solidFill>
                  <a:srgbClr val="000000"/>
                </a:solidFill>
                <a:latin typeface="Garamond"/>
              </a:rPr>
              <a:t> (inače je to odluka istraživača;)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98" name="CustomShape 7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73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74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Navođenje literature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5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Primjeri ispravnog navođenja korištene literature i izvora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1" strike="noStrike" spc="-1">
                <a:solidFill>
                  <a:srgbClr val="404040"/>
                </a:solidFill>
                <a:latin typeface="Garamond"/>
              </a:rPr>
              <a:t>a) knjiga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Curić, Z., Glamuzina, N., Opačić, V.T., 2013: Geografija turizma - regionalni pregled,   Naklada Ljevak, Zagreb  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1" strike="noStrike" spc="-1">
                <a:solidFill>
                  <a:srgbClr val="404040"/>
                </a:solidFill>
                <a:latin typeface="Garamond"/>
              </a:rPr>
              <a:t>b) članak u časopisu, zborniku radova i sl.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Feletar, D., 2019: Krk i Međimurje – rekorderi u zbrinjavanju otpada, u Meridijani, br. 204, Samobor, str. 10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1" strike="noStrike" spc="-1">
                <a:solidFill>
                  <a:srgbClr val="404040"/>
                </a:solidFill>
                <a:latin typeface="Garamond"/>
              </a:rPr>
              <a:t>c) enciklopedija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Francuska, u: Velika enciklopedija zemalja, svezak 3: Zapadna Europa, 24 sata, Zagreb, 2009, 262-275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1" strike="noStrike" spc="-1">
                <a:solidFill>
                  <a:srgbClr val="404040"/>
                </a:solidFill>
                <a:latin typeface="Garamond"/>
              </a:rPr>
              <a:t>d) internet stranica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UNWTO Tourism Highlights, 2018 Edition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1900" b="0" strike="noStrike" spc="-1">
                <a:solidFill>
                  <a:srgbClr val="404040"/>
                </a:solidFill>
                <a:latin typeface="Garamond"/>
              </a:rPr>
              <a:t>https://www.e-unwto.org/doi/pdf/10.18111/9789284419876, 26. kolovoza 2018.</a:t>
            </a: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19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Sretno!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1097280" y="2108160"/>
            <a:ext cx="10058040" cy="376056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Krenite na vrijeme, budite odgovorni i nemojte zeznuti ostale propuštanjem mjerenja…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00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01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Istraživačko pitanje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2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Do koje se mjere temperatura i tlak zraka u mojoj ulici razlikuju od temperature i tlaka zraka očitanih na meteorološkoj postaji Jelas Slavonski Brod?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04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05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Metode rada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6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Prikupljanje mjerenja uz pomoć aplikacija i dostupnih podataka na stranicama Državnog hidrometeorološkog zavoda.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Korištenje stručne literature (udžbenik i dostupne informacije na meteo.hr i sličnim pouzdanim online izvorima informacija)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Poštovati intelektualno vlasništvo: navoditi izvore i pravilno citirati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09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10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Postavljanje hipoteze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1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Hipoteza je pretpostavka za koju se smatra da je istinita dok se ne dokaže suprotno, može ih biti više.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Njome pretpostavljate koji će biti odgovor na istraživačko pitanje…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12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14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15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Istraživanje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6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- sakupljati mjerenja najmanje tri uzastopna dana svakih sat vremena od 7 ujutro do 21 sat navečer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- nužna suradnja i podjela posla: radi se o 15 mjerenja u jednom danu, a vas je u razredu više od 15, dakle u tri dana je 45 mjerenja, što će reći da svatko treba sakupiti dva mjerenja i imate više od tri uzastopna dana – smijete produžiti sakupljanje podataka kako bi istraživanje bilo što preciznije i točnije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17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19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20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Istraživanje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1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- dogovorite se i svi koristite istu aplikaciju (npr. weawow - bitno da vam nudi mogućnost očitanja podataka na odabranoj lokaciji – dogovorite se koja će to biti ili se može odrediti slučajnim odabirom u e-dnevniku;)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- nužno je fotografirati (screenshot) svako očitanje s vidljivim vremenom očitanja na aplikaciji. Prihvatljivo je odstupanje od par minuta od punog sata. 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>
                <a:solidFill>
                  <a:srgbClr val="404040"/>
                </a:solidFill>
                <a:latin typeface="Garamond"/>
              </a:rPr>
              <a:t>- preporučujem slanje screenshotova očitanja na whatsapp ili koju drugu grupu kako bi ih svi promptno dobili i kako bi se moglo kontrolirati šalju li se očitanja ili preuzete prognoze;)</a:t>
            </a: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2400" b="0" strike="noStrike" spc="-1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0" y="0"/>
            <a:ext cx="1218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24" name="CustomShape 2"/>
          <p:cNvSpPr/>
          <p:nvPr/>
        </p:nvSpPr>
        <p:spPr>
          <a:xfrm>
            <a:off x="0" y="0"/>
            <a:ext cx="46483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  <p:sp>
        <p:nvSpPr>
          <p:cNvPr id="125" name="TextShape 3"/>
          <p:cNvSpPr txBox="1"/>
          <p:nvPr/>
        </p:nvSpPr>
        <p:spPr>
          <a:xfrm>
            <a:off x="492480" y="605880"/>
            <a:ext cx="3642120" cy="564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52">
                <a:solidFill>
                  <a:srgbClr val="FFFFFF"/>
                </a:solidFill>
                <a:latin typeface="Garamond"/>
              </a:rPr>
              <a:t>Istraživanje</a:t>
            </a:r>
            <a:endParaRPr lang="sr-Latn-RS" sz="44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6" name="TextShape 4"/>
          <p:cNvSpPr txBox="1"/>
          <p:nvPr/>
        </p:nvSpPr>
        <p:spPr>
          <a:xfrm>
            <a:off x="5231880" y="605880"/>
            <a:ext cx="5923440" cy="5645880"/>
          </a:xfrm>
          <a:prstGeom prst="rect">
            <a:avLst/>
          </a:prstGeom>
          <a:noFill/>
          <a:ln w="0">
            <a:noFill/>
          </a:ln>
        </p:spPr>
        <p:txBody>
          <a:bodyPr lIns="0" rIns="0" anchor="ctr">
            <a:normAutofit/>
          </a:bodyPr>
          <a:lstStyle/>
          <a:p>
            <a:pPr marL="91440" indent="-9108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EA267"/>
              </a:buClr>
              <a:buFont typeface="Calibri"/>
              <a:buChar char=" "/>
            </a:pPr>
            <a:r>
              <a:rPr lang="hr-HR" sz="2400" b="0" strike="noStrike" spc="-1" dirty="0">
                <a:solidFill>
                  <a:srgbClr val="404040"/>
                </a:solidFill>
                <a:latin typeface="Garamond"/>
              </a:rPr>
              <a:t>- potom preuzeti podatak s meteo.hr o mjerenjima u Meteorološkoj stanici Jelas na svaki puni sat (podatak stoji na meteo.hr do sljedećeg punog sata tako da tamo nije nužno uhvatiti točnu sekundu niti minutu očitanja)</a:t>
            </a: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sr-Latn-RS" sz="2400" b="0" strike="noStrike" spc="-1" dirty="0">
              <a:solidFill>
                <a:srgbClr val="404040"/>
              </a:solidFill>
              <a:latin typeface="Garamond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097280" y="286560"/>
            <a:ext cx="10058040" cy="7473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4000" lnSpcReduction="10000"/>
          </a:bodyPr>
          <a:lstStyle/>
          <a:p>
            <a:pPr>
              <a:lnSpc>
                <a:spcPct val="90000"/>
              </a:lnSpc>
            </a:pPr>
            <a:r>
              <a:rPr lang="hr-HR" sz="5300" b="0" strike="noStrike" spc="-52">
                <a:solidFill>
                  <a:srgbClr val="404040"/>
                </a:solidFill>
                <a:latin typeface="Garamond"/>
              </a:rPr>
              <a:t>Unošenje lokacije u weawow</a:t>
            </a:r>
            <a:endParaRPr lang="sr-Latn-RS" sz="5300" b="0" strike="noStrike" spc="-1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29" name="Rezervirano mjesto sadržaja 4"/>
          <p:cNvPicPr/>
          <p:nvPr/>
        </p:nvPicPr>
        <p:blipFill>
          <a:blip r:embed="rId2"/>
          <a:srcRect r="50304" b="2931"/>
          <a:stretch/>
        </p:blipFill>
        <p:spPr>
          <a:xfrm>
            <a:off x="422640" y="1034640"/>
            <a:ext cx="11097720" cy="609588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2"/>
          <p:cNvSpPr/>
          <p:nvPr/>
        </p:nvSpPr>
        <p:spPr>
          <a:xfrm flipV="1">
            <a:off x="10381680" y="1920240"/>
            <a:ext cx="773640" cy="150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E41"/>
      </a:dk2>
      <a:lt2>
        <a:srgbClr val="E2E3E8"/>
      </a:lt2>
      <a:accent1>
        <a:srgbClr val="AEA267"/>
      </a:accent1>
      <a:accent2>
        <a:srgbClr val="D39266"/>
      </a:accent2>
      <a:accent3>
        <a:srgbClr val="DB8283"/>
      </a:accent3>
      <a:accent4>
        <a:srgbClr val="D36694"/>
      </a:accent4>
      <a:accent5>
        <a:srgbClr val="DB82CD"/>
      </a:accent5>
      <a:accent6>
        <a:srgbClr val="B666D3"/>
      </a:accent6>
      <a:hlink>
        <a:srgbClr val="6976AE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E41"/>
      </a:dk2>
      <a:lt2>
        <a:srgbClr val="E2E3E8"/>
      </a:lt2>
      <a:accent1>
        <a:srgbClr val="AEA267"/>
      </a:accent1>
      <a:accent2>
        <a:srgbClr val="D39266"/>
      </a:accent2>
      <a:accent3>
        <a:srgbClr val="DB8283"/>
      </a:accent3>
      <a:accent4>
        <a:srgbClr val="D36694"/>
      </a:accent4>
      <a:accent5>
        <a:srgbClr val="DB82CD"/>
      </a:accent5>
      <a:accent6>
        <a:srgbClr val="B666D3"/>
      </a:accent6>
      <a:hlink>
        <a:srgbClr val="6976AE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989</Words>
  <Application>Microsoft Office PowerPoint</Application>
  <PresentationFormat>Široki zaslon</PresentationFormat>
  <Paragraphs>162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21</vt:i4>
      </vt:variant>
    </vt:vector>
  </HeadingPairs>
  <TitlesOfParts>
    <vt:vector size="29" baseType="lpstr">
      <vt:lpstr>Arial</vt:lpstr>
      <vt:lpstr>Calibri</vt:lpstr>
      <vt:lpstr>Garamond</vt:lpstr>
      <vt:lpstr>Symbol</vt:lpstr>
      <vt:lpstr>Times New Roman</vt:lpstr>
      <vt:lpstr>Wingdings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Istraživački rad iz geografije za učenike prvih razreda </dc:title>
  <dc:subject/>
  <dc:creator>Josip Jukić</dc:creator>
  <dc:description/>
  <cp:lastModifiedBy>Ivica Blažević</cp:lastModifiedBy>
  <cp:revision>4</cp:revision>
  <dcterms:created xsi:type="dcterms:W3CDTF">2021-02-03T07:35:16Z</dcterms:created>
  <dcterms:modified xsi:type="dcterms:W3CDTF">2024-08-23T09:01:16Z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