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4" r:id="rId9"/>
    <p:sldId id="262" r:id="rId1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Radni_list_programa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Radni_list_programa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Radni_list_programa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Radni_list_programa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Radni_list_programa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Radni_list_programa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plotArea>
      <c:layout>
        <c:manualLayout>
          <c:layoutTarget val="inner"/>
          <c:xMode val="edge"/>
          <c:yMode val="edge"/>
          <c:x val="9.7398753691441048E-2"/>
          <c:y val="5.6085522572765174E-2"/>
          <c:w val="0.72546424343346294"/>
          <c:h val="0.81283231269210177"/>
        </c:manualLayout>
      </c:layout>
      <c:barChart>
        <c:barDir val="col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Visoko</c:v>
                </c:pt>
              </c:strCache>
            </c:strRef>
          </c:tx>
          <c:cat>
            <c:strRef>
              <c:f>List1!$A$2:$A$5</c:f>
              <c:strCache>
                <c:ptCount val="2"/>
                <c:pt idx="0">
                  <c:v>Majke</c:v>
                </c:pt>
                <c:pt idx="1">
                  <c:v>Očevi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9</c:v>
                </c:pt>
                <c:pt idx="1">
                  <c:v>6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Srednje</c:v>
                </c:pt>
              </c:strCache>
            </c:strRef>
          </c:tx>
          <c:cat>
            <c:strRef>
              <c:f>List1!$A$2:$A$5</c:f>
              <c:strCache>
                <c:ptCount val="2"/>
                <c:pt idx="0">
                  <c:v>Majke</c:v>
                </c:pt>
                <c:pt idx="1">
                  <c:v>Očevi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  <c:pt idx="0">
                  <c:v>18</c:v>
                </c:pt>
                <c:pt idx="1">
                  <c:v>22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Niže</c:v>
                </c:pt>
              </c:strCache>
            </c:strRef>
          </c:tx>
          <c:cat>
            <c:strRef>
              <c:f>List1!$A$2:$A$5</c:f>
              <c:strCache>
                <c:ptCount val="2"/>
                <c:pt idx="0">
                  <c:v>Majke</c:v>
                </c:pt>
                <c:pt idx="1">
                  <c:v>Očevi</c:v>
                </c:pt>
              </c:strCache>
            </c:strRef>
          </c:cat>
          <c:val>
            <c:numRef>
              <c:f>List1!$D$2:$D$5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</c:numCache>
            </c:numRef>
          </c:val>
        </c:ser>
        <c:axId val="57828864"/>
        <c:axId val="57830400"/>
      </c:barChart>
      <c:catAx>
        <c:axId val="57828864"/>
        <c:scaling>
          <c:orientation val="minMax"/>
        </c:scaling>
        <c:axPos val="b"/>
        <c:tickLblPos val="nextTo"/>
        <c:crossAx val="57830400"/>
        <c:crosses val="autoZero"/>
        <c:auto val="1"/>
        <c:lblAlgn val="ctr"/>
        <c:lblOffset val="100"/>
      </c:catAx>
      <c:valAx>
        <c:axId val="57830400"/>
        <c:scaling>
          <c:orientation val="minMax"/>
        </c:scaling>
        <c:axPos val="l"/>
        <c:majorGridlines/>
        <c:numFmt formatCode="General" sourceLinked="1"/>
        <c:tickLblPos val="nextTo"/>
        <c:crossAx val="578288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929826843769118"/>
          <c:y val="0.40917884085202405"/>
          <c:w val="0.13417968699181698"/>
          <c:h val="0.23364596661528164"/>
        </c:manualLayout>
      </c:layout>
    </c:legend>
    <c:plotVisOnly val="1"/>
  </c:chart>
  <c:txPr>
    <a:bodyPr/>
    <a:lstStyle/>
    <a:p>
      <a:pPr>
        <a:defRPr sz="1800"/>
      </a:pPr>
      <a:endParaRPr lang="sr-Latn-C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plotArea>
      <c:layout>
        <c:manualLayout>
          <c:layoutTarget val="inner"/>
          <c:xMode val="edge"/>
          <c:yMode val="edge"/>
          <c:x val="7.3998128706133953E-2"/>
          <c:y val="4.2055359268292715E-2"/>
          <c:w val="0.71686995722756874"/>
          <c:h val="0.81574661569261631"/>
        </c:manualLayout>
      </c:layout>
      <c:barChart>
        <c:barDir val="col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Zaposleni</c:v>
                </c:pt>
              </c:strCache>
            </c:strRef>
          </c:tx>
          <c:cat>
            <c:strRef>
              <c:f>List1!$A$2:$A$5</c:f>
              <c:strCache>
                <c:ptCount val="2"/>
                <c:pt idx="0">
                  <c:v>Majke</c:v>
                </c:pt>
                <c:pt idx="1">
                  <c:v>Očevi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20</c:v>
                </c:pt>
                <c:pt idx="1">
                  <c:v>24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Rade u struci</c:v>
                </c:pt>
              </c:strCache>
            </c:strRef>
          </c:tx>
          <c:cat>
            <c:strRef>
              <c:f>List1!$A$2:$A$5</c:f>
              <c:strCache>
                <c:ptCount val="2"/>
                <c:pt idx="0">
                  <c:v>Majke</c:v>
                </c:pt>
                <c:pt idx="1">
                  <c:v>Očevi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  <c:pt idx="0">
                  <c:v>9</c:v>
                </c:pt>
                <c:pt idx="1">
                  <c:v>15</c:v>
                </c:pt>
              </c:numCache>
            </c:numRef>
          </c:val>
        </c:ser>
        <c:axId val="58036992"/>
        <c:axId val="58038528"/>
      </c:barChart>
      <c:catAx>
        <c:axId val="58036992"/>
        <c:scaling>
          <c:orientation val="minMax"/>
        </c:scaling>
        <c:axPos val="b"/>
        <c:tickLblPos val="nextTo"/>
        <c:crossAx val="58038528"/>
        <c:crosses val="autoZero"/>
        <c:auto val="1"/>
        <c:lblAlgn val="ctr"/>
        <c:lblOffset val="100"/>
      </c:catAx>
      <c:valAx>
        <c:axId val="58038528"/>
        <c:scaling>
          <c:orientation val="minMax"/>
        </c:scaling>
        <c:axPos val="l"/>
        <c:majorGridlines/>
        <c:numFmt formatCode="General" sourceLinked="1"/>
        <c:tickLblPos val="nextTo"/>
        <c:crossAx val="580369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723482826439873"/>
          <c:y val="0.45137728465588772"/>
          <c:w val="0.29853603187243932"/>
          <c:h val="0.28957509295163109"/>
        </c:manualLayout>
      </c:layout>
    </c:legend>
    <c:plotVisOnly val="1"/>
  </c:chart>
  <c:txPr>
    <a:bodyPr/>
    <a:lstStyle/>
    <a:p>
      <a:pPr>
        <a:defRPr sz="1800"/>
      </a:pPr>
      <a:endParaRPr lang="sr-Latn-C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Prodaja</c:v>
                </c:pt>
              </c:strCache>
            </c:strRef>
          </c:tx>
          <c:cat>
            <c:strRef>
              <c:f>List1!$A$2:$A$3</c:f>
              <c:strCache>
                <c:ptCount val="2"/>
                <c:pt idx="0">
                  <c:v>Fakultet</c:v>
                </c:pt>
                <c:pt idx="1">
                  <c:v>Posao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28</c:v>
                </c:pt>
                <c:pt idx="1">
                  <c:v>0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sr-Latn-C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Prodaja</c:v>
                </c:pt>
              </c:strCache>
            </c:strRef>
          </c:tx>
          <c:cat>
            <c:strRef>
              <c:f>List1!$A$2:$A$3</c:f>
              <c:strCache>
                <c:ptCount val="2"/>
                <c:pt idx="0">
                  <c:v>Odabir srodan</c:v>
                </c:pt>
                <c:pt idx="1">
                  <c:v>Različit odabir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3</c:v>
                </c:pt>
                <c:pt idx="1">
                  <c:v>25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sr-Latn-C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plotArea>
      <c:layout/>
      <c:barChart>
        <c:barDir val="col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Upisali su ono što su htjeli</c:v>
                </c:pt>
              </c:strCache>
            </c:strRef>
          </c:tx>
          <c:cat>
            <c:strRef>
              <c:f>List1!$A$2:$A$3</c:f>
              <c:strCache>
                <c:ptCount val="2"/>
                <c:pt idx="0">
                  <c:v>Majke</c:v>
                </c:pt>
                <c:pt idx="1">
                  <c:v>Očevi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18</c:v>
                </c:pt>
                <c:pt idx="1">
                  <c:v>15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Nisu mogli upisati ono što su htjeli</c:v>
                </c:pt>
              </c:strCache>
            </c:strRef>
          </c:tx>
          <c:cat>
            <c:strRef>
              <c:f>List1!$A$2:$A$3</c:f>
              <c:strCache>
                <c:ptCount val="2"/>
                <c:pt idx="0">
                  <c:v>Majke</c:v>
                </c:pt>
                <c:pt idx="1">
                  <c:v>Očevi</c:v>
                </c:pt>
              </c:strCache>
            </c:strRef>
          </c:cat>
          <c:val>
            <c:numRef>
              <c:f>List1!$C$2:$C$3</c:f>
              <c:numCache>
                <c:formatCode>General</c:formatCode>
                <c:ptCount val="2"/>
                <c:pt idx="0">
                  <c:v>5</c:v>
                </c:pt>
                <c:pt idx="1">
                  <c:v>4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Mogli su se visoko školovati, ali nisu htjeli</c:v>
                </c:pt>
              </c:strCache>
            </c:strRef>
          </c:tx>
          <c:cat>
            <c:strRef>
              <c:f>List1!$A$2:$A$3</c:f>
              <c:strCache>
                <c:ptCount val="2"/>
                <c:pt idx="0">
                  <c:v>Majke</c:v>
                </c:pt>
                <c:pt idx="1">
                  <c:v>Očevi</c:v>
                </c:pt>
              </c:strCache>
            </c:strRef>
          </c:cat>
          <c:val>
            <c:numRef>
              <c:f>List1!$D$2:$D$3</c:f>
              <c:numCache>
                <c:formatCode>General</c:formatCode>
                <c:ptCount val="2"/>
                <c:pt idx="0">
                  <c:v>5</c:v>
                </c:pt>
                <c:pt idx="1">
                  <c:v>6</c:v>
                </c:pt>
              </c:numCache>
            </c:numRef>
          </c:val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Nisu se mogli visoko školovati, ali nisu ni htjeli</c:v>
                </c:pt>
              </c:strCache>
            </c:strRef>
          </c:tx>
          <c:cat>
            <c:strRef>
              <c:f>List1!$A$2:$A$3</c:f>
              <c:strCache>
                <c:ptCount val="2"/>
                <c:pt idx="0">
                  <c:v>Majke</c:v>
                </c:pt>
                <c:pt idx="1">
                  <c:v>Očevi</c:v>
                </c:pt>
              </c:strCache>
            </c:strRef>
          </c:cat>
          <c:val>
            <c:numRef>
              <c:f>List1!$E$2:$E$3</c:f>
              <c:numCache>
                <c:formatCode>General</c:formatCode>
                <c:ptCount val="2"/>
                <c:pt idx="0">
                  <c:v>4</c:v>
                </c:pt>
                <c:pt idx="1">
                  <c:v>7</c:v>
                </c:pt>
              </c:numCache>
            </c:numRef>
          </c:val>
        </c:ser>
        <c:axId val="72454912"/>
        <c:axId val="72456448"/>
      </c:barChart>
      <c:catAx>
        <c:axId val="72454912"/>
        <c:scaling>
          <c:orientation val="minMax"/>
        </c:scaling>
        <c:axPos val="b"/>
        <c:tickLblPos val="nextTo"/>
        <c:crossAx val="72456448"/>
        <c:crosses val="autoZero"/>
        <c:auto val="1"/>
        <c:lblAlgn val="ctr"/>
        <c:lblOffset val="100"/>
      </c:catAx>
      <c:valAx>
        <c:axId val="72456448"/>
        <c:scaling>
          <c:orientation val="minMax"/>
        </c:scaling>
        <c:axPos val="l"/>
        <c:majorGridlines/>
        <c:numFmt formatCode="General" sourceLinked="1"/>
        <c:tickLblPos val="nextTo"/>
        <c:crossAx val="7245491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sr-Latn-C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Rezultati </c:v>
                </c:pt>
              </c:strCache>
            </c:strRef>
          </c:tx>
          <c:cat>
            <c:strRef>
              <c:f>List1!$A$2:$A$3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28</c:v>
                </c:pt>
                <c:pt idx="1">
                  <c:v>0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sr-Latn-C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/>
          <p:nvPr/>
        </p:nvSpPr>
        <p:spPr>
          <a:xfrm>
            <a:off x="2124400" y="1371600"/>
            <a:ext cx="7019600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0" name="Pravokutnik 9"/>
          <p:cNvSpPr/>
          <p:nvPr/>
        </p:nvSpPr>
        <p:spPr>
          <a:xfrm>
            <a:off x="2124400" y="4462272"/>
            <a:ext cx="7019600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 bwMode="black">
          <a:xfrm>
            <a:off x="2381399" y="1943842"/>
            <a:ext cx="6375047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Kliknite da biste uredili stil naslova matrice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381399" y="4538660"/>
            <a:ext cx="6375047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 dirty="0"/>
          </a:p>
        </p:txBody>
      </p:sp>
      <p:sp>
        <p:nvSpPr>
          <p:cNvPr id="11" name="Rezervirano mjesto datuma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A6D3-F4D5-4621-A325-015148803CD6}" type="datetimeFigureOut">
              <a:rPr lang="sr-Latn-CS" smtClean="0"/>
              <a:pPr/>
              <a:t>31.5.2017.</a:t>
            </a:fld>
            <a:endParaRPr lang="hr-HR"/>
          </a:p>
        </p:txBody>
      </p:sp>
      <p:sp>
        <p:nvSpPr>
          <p:cNvPr id="12" name="Rezervirano mjesto podnožj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3" name="Rezervirano mjesto broja slajd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867-8FC3-4908-9B59-C4F6B1E38FE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A6D3-F4D5-4621-A325-015148803CD6}" type="datetimeFigureOut">
              <a:rPr lang="sr-Latn-CS" smtClean="0"/>
              <a:pPr/>
              <a:t>31.5.2017.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867-8FC3-4908-9B59-C4F6B1E38FE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283649" y="462249"/>
            <a:ext cx="7269816" cy="5714714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283650" y="6356351"/>
            <a:ext cx="1478960" cy="365125"/>
          </a:xfrm>
        </p:spPr>
        <p:txBody>
          <a:bodyPr/>
          <a:lstStyle/>
          <a:p>
            <a:fld id="{0D21A6D3-F4D5-4621-A325-015148803CD6}" type="datetimeFigureOut">
              <a:rPr lang="sr-Latn-CS" smtClean="0"/>
              <a:pPr/>
              <a:t>31.5.2017.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1786780" y="6356351"/>
            <a:ext cx="4265840" cy="365125"/>
          </a:xfrm>
        </p:spPr>
        <p:txBody>
          <a:bodyPr/>
          <a:lstStyle/>
          <a:p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4785352" y="2914977"/>
            <a:ext cx="6857433" cy="1028615"/>
          </a:xfrm>
          <a:prstGeom prst="rect">
            <a:avLst/>
          </a:prstGeom>
        </p:spPr>
      </p:pic>
      <p:sp>
        <p:nvSpPr>
          <p:cNvPr id="10" name="Pravokutnik 9"/>
          <p:cNvSpPr/>
          <p:nvPr/>
        </p:nvSpPr>
        <p:spPr>
          <a:xfrm rot="5400000">
            <a:off x="5343503" y="3384990"/>
            <a:ext cx="6858000" cy="891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7699761" y="462249"/>
            <a:ext cx="1028165" cy="5714714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076792" y="6356351"/>
            <a:ext cx="1476674" cy="365125"/>
          </a:xfrm>
        </p:spPr>
        <p:txBody>
          <a:bodyPr/>
          <a:lstStyle/>
          <a:p>
            <a:fld id="{354D8867-8FC3-4908-9B59-C4F6B1E38FE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A6D3-F4D5-4621-A325-015148803CD6}" type="datetimeFigureOut">
              <a:rPr lang="sr-Latn-CS" smtClean="0"/>
              <a:pPr/>
              <a:t>31.5.2017.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867-8FC3-4908-9B59-C4F6B1E38FE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2626614" y="-20637"/>
            <a:ext cx="54864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9" name="Pravokutnik 8"/>
          <p:cNvSpPr/>
          <p:nvPr/>
        </p:nvSpPr>
        <p:spPr>
          <a:xfrm>
            <a:off x="2626614" y="4462272"/>
            <a:ext cx="54864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 bwMode="black">
          <a:xfrm>
            <a:off x="2878511" y="658347"/>
            <a:ext cx="4948098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2878511" y="4589464"/>
            <a:ext cx="4948099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A6D3-F4D5-4621-A325-015148803CD6}" type="datetimeFigureOut">
              <a:rPr lang="sr-Latn-CS" smtClean="0"/>
              <a:pPr/>
              <a:t>31.5.2017.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867-8FC3-4908-9B59-C4F6B1E38FE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960120" y="2194560"/>
            <a:ext cx="3367278" cy="3986784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811526" y="2194560"/>
            <a:ext cx="3370068" cy="3986784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A6D3-F4D5-4621-A325-015148803CD6}" type="datetimeFigureOut">
              <a:rPr lang="sr-Latn-CS" smtClean="0"/>
              <a:pPr/>
              <a:t>31.5.2017.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867-8FC3-4908-9B59-C4F6B1E38FE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960120" y="1828456"/>
            <a:ext cx="3367278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960120" y="2743195"/>
            <a:ext cx="3367278" cy="3433769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814316" y="1828456"/>
            <a:ext cx="3367278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814316" y="2743195"/>
            <a:ext cx="3367278" cy="3433769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A6D3-F4D5-4621-A325-015148803CD6}" type="datetimeFigureOut">
              <a:rPr lang="sr-Latn-CS" smtClean="0"/>
              <a:pPr/>
              <a:t>31.5.2017.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867-8FC3-4908-9B59-C4F6B1E38FE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A6D3-F4D5-4621-A325-015148803CD6}" type="datetimeFigureOut">
              <a:rPr lang="sr-Latn-CS" smtClean="0"/>
              <a:pPr/>
              <a:t>31.5.2017.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867-8FC3-4908-9B59-C4F6B1E38FE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A6D3-F4D5-4621-A325-015148803CD6}" type="datetimeFigureOut">
              <a:rPr lang="sr-Latn-CS" smtClean="0"/>
              <a:pPr/>
              <a:t>31.5.2017.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867-8FC3-4908-9B59-C4F6B1E38FE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hr-HR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139172" y="2465294"/>
            <a:ext cx="4042421" cy="439270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968863" y="2465295"/>
            <a:ext cx="2876156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A6D3-F4D5-4621-A325-015148803CD6}" type="datetimeFigureOut">
              <a:rPr lang="sr-Latn-CS" smtClean="0"/>
              <a:pPr/>
              <a:t>31.5.2017.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867-8FC3-4908-9B59-C4F6B1E38FE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hr-HR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4139172" y="1828456"/>
            <a:ext cx="4042421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Pritisnite ikonu za dodavanje slike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968864" y="2465294"/>
            <a:ext cx="2876156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A6D3-F4D5-4621-A325-015148803CD6}" type="datetimeFigureOut">
              <a:rPr lang="sr-Latn-CS" smtClean="0"/>
              <a:pPr/>
              <a:t>31.5.2017.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867-8FC3-4908-9B59-C4F6B1E38FE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/>
          <p:nvPr/>
        </p:nvSpPr>
        <p:spPr>
          <a:xfrm>
            <a:off x="0" y="347472"/>
            <a:ext cx="9141714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1"/>
            <a:ext cx="9141714" cy="1371257"/>
          </a:xfrm>
          <a:prstGeom prst="rect">
            <a:avLst/>
          </a:prstGeom>
        </p:spPr>
      </p:pic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 bwMode="black">
          <a:xfrm>
            <a:off x="960120" y="466344"/>
            <a:ext cx="7221474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dirty="0" smtClean="0"/>
              <a:t>Uredite stil naslova matrice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960120" y="2190749"/>
            <a:ext cx="7221474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</a:p>
          <a:p>
            <a:pPr lvl="5"/>
            <a:r>
              <a:rPr lang="hr-HR" dirty="0" smtClean="0"/>
              <a:t>Šesti</a:t>
            </a:r>
          </a:p>
          <a:p>
            <a:pPr lvl="6"/>
            <a:r>
              <a:rPr lang="hr-HR" dirty="0" smtClean="0"/>
              <a:t>Sedmi</a:t>
            </a:r>
          </a:p>
          <a:p>
            <a:pPr lvl="7"/>
            <a:r>
              <a:rPr lang="hr-HR" dirty="0" smtClean="0"/>
              <a:t>Osmi</a:t>
            </a:r>
          </a:p>
          <a:p>
            <a:pPr lvl="8"/>
            <a:r>
              <a:rPr lang="hr-HR" dirty="0" smtClean="0"/>
              <a:t>Deveti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960121" y="6356351"/>
            <a:ext cx="1478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1A6D3-F4D5-4621-A325-015148803CD6}" type="datetimeFigureOut">
              <a:rPr lang="sr-Latn-CS" smtClean="0"/>
              <a:pPr/>
              <a:t>31.5.2017.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2439080" y="6356351"/>
            <a:ext cx="4265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704920" y="6356351"/>
            <a:ext cx="14766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D8867-8FC3-4908-9B59-C4F6B1E38FE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 bright="-5000" contrast="10000"/>
          </a:blip>
          <a:srcRect/>
          <a:stretch>
            <a:fillRect l="-17000" r="-17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285852" y="1857364"/>
            <a:ext cx="6500858" cy="1030278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r-HR" cap="all" dirty="0" smtClean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Goudy Old Style" pitchFamily="18" charset="0"/>
              </a:rPr>
              <a:t>Obrazovanje i mogućnosti obrazovanja</a:t>
            </a:r>
            <a:endParaRPr lang="hr-HR" cap="all" dirty="0">
              <a:ln w="0"/>
              <a:solidFill>
                <a:schemeClr val="bg2"/>
              </a:solidFill>
              <a:effectLst>
                <a:reflection blurRad="12700" stA="50000" endPos="50000" dist="5000" dir="5400000" sy="-100000" rotWithShape="0"/>
              </a:effectLst>
              <a:latin typeface="Goudy Old Style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0" y="6278407"/>
            <a:ext cx="6375047" cy="579593"/>
          </a:xfrm>
        </p:spPr>
        <p:txBody>
          <a:bodyPr>
            <a:normAutofit/>
          </a:bodyPr>
          <a:lstStyle/>
          <a:p>
            <a:r>
              <a:rPr lang="hr-HR" sz="3200" dirty="0" smtClean="0">
                <a:solidFill>
                  <a:schemeClr val="bg2"/>
                </a:solidFill>
                <a:latin typeface="Goudy Old Style" pitchFamily="18" charset="0"/>
              </a:rPr>
              <a:t>3.B KGFML</a:t>
            </a:r>
            <a:endParaRPr lang="hr-HR" sz="3200" dirty="0">
              <a:solidFill>
                <a:schemeClr val="bg2"/>
              </a:solidFill>
              <a:latin typeface="Goudy Old Style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Hipoteza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60120" y="2190749"/>
            <a:ext cx="7540970" cy="4381523"/>
          </a:xfrm>
        </p:spPr>
        <p:txBody>
          <a:bodyPr>
            <a:normAutofit/>
          </a:bodyPr>
          <a:lstStyle/>
          <a:p>
            <a:r>
              <a:rPr lang="hr-HR" sz="2400" dirty="0" smtClean="0"/>
              <a:t>Financijski status utječe na mogućnost obrazovanja.</a:t>
            </a:r>
          </a:p>
          <a:p>
            <a:r>
              <a:rPr lang="hr-HR" sz="2400" dirty="0" smtClean="0"/>
              <a:t>Svi učenici razreda žele prvo završiti fakultet, a onda se tek zaposliti.</a:t>
            </a:r>
          </a:p>
          <a:p>
            <a:r>
              <a:rPr lang="hr-HR" sz="2400" dirty="0" smtClean="0"/>
              <a:t>Naši roditelji su većinom imali manje šanse od onih koje mi imamo. </a:t>
            </a:r>
            <a:endParaRPr lang="hr-HR" sz="2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2910" y="466344"/>
            <a:ext cx="7538684" cy="1362113"/>
          </a:xfrm>
        </p:spPr>
        <p:txBody>
          <a:bodyPr>
            <a:normAutofit/>
          </a:bodyPr>
          <a:lstStyle/>
          <a:p>
            <a:r>
              <a:rPr lang="hr-HR" sz="3200" dirty="0" smtClean="0"/>
              <a:t>Kakva je razina obrazovanja naših roditelja?</a:t>
            </a:r>
            <a:endParaRPr lang="hr-HR" sz="3200" dirty="0"/>
          </a:p>
        </p:txBody>
      </p:sp>
      <p:graphicFrame>
        <p:nvGraphicFramePr>
          <p:cNvPr id="6" name="Rezervirano mjesto sadržaja 5"/>
          <p:cNvGraphicFramePr>
            <a:graphicFrameLocks noGrp="1"/>
          </p:cNvGraphicFramePr>
          <p:nvPr>
            <p:ph idx="1"/>
          </p:nvPr>
        </p:nvGraphicFramePr>
        <p:xfrm>
          <a:off x="457200" y="2000240"/>
          <a:ext cx="7686700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Koliko naših roditelja je zaposleno i rade li u struci?</a:t>
            </a:r>
            <a:endParaRPr lang="hr-HR" dirty="0"/>
          </a:p>
        </p:txBody>
      </p:sp>
      <p:graphicFrame>
        <p:nvGraphicFramePr>
          <p:cNvPr id="6" name="Rezervirano mjesto sadržaja 5"/>
          <p:cNvGraphicFramePr>
            <a:graphicFrameLocks noGrp="1"/>
          </p:cNvGraphicFramePr>
          <p:nvPr>
            <p:ph idx="1"/>
          </p:nvPr>
        </p:nvGraphicFramePr>
        <p:xfrm>
          <a:off x="960438" y="2190750"/>
          <a:ext cx="7221537" cy="3986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Želite li prvo upisati fakultet ili se odmah zaposliti?</a:t>
            </a:r>
            <a:endParaRPr lang="hr-HR" dirty="0"/>
          </a:p>
        </p:txBody>
      </p:sp>
      <p:graphicFrame>
        <p:nvGraphicFramePr>
          <p:cNvPr id="8" name="Rezervirano mjesto sadržaja 7"/>
          <p:cNvGraphicFramePr>
            <a:graphicFrameLocks noGrp="1"/>
          </p:cNvGraphicFramePr>
          <p:nvPr>
            <p:ph idx="1"/>
          </p:nvPr>
        </p:nvGraphicFramePr>
        <p:xfrm>
          <a:off x="960438" y="2190750"/>
          <a:ext cx="7221537" cy="3986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Je li željeni fakultet/posao srodan roditeljskim?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960438" y="2190750"/>
          <a:ext cx="7221537" cy="3986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Kakve su šanse tvoji roditelji imali za obrazovanjem?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960438" y="2190750"/>
          <a:ext cx="7221537" cy="3986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Smatramo li mi da ćemo uspjeti upisati željeni fakultet?</a:t>
            </a:r>
            <a:endParaRPr lang="hr-HR" dirty="0"/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</p:nvPr>
        </p:nvGraphicFramePr>
        <p:xfrm>
          <a:off x="960438" y="2190750"/>
          <a:ext cx="7221537" cy="3986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Zaključak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0034" y="2190749"/>
            <a:ext cx="8215370" cy="3986213"/>
          </a:xfrm>
        </p:spPr>
        <p:txBody>
          <a:bodyPr>
            <a:normAutofit/>
          </a:bodyPr>
          <a:lstStyle/>
          <a:p>
            <a:r>
              <a:rPr lang="hr-HR" sz="2800" dirty="0" smtClean="0"/>
              <a:t>Naša prva hipoteza se ovdje pokazala netočnom.</a:t>
            </a:r>
          </a:p>
          <a:p>
            <a:r>
              <a:rPr lang="hr-HR" sz="2800" dirty="0" smtClean="0"/>
              <a:t>Na nju ne možemo potpuno odgovoriti jer naše studentsko vrijeme tek dolazi.</a:t>
            </a:r>
          </a:p>
          <a:p>
            <a:r>
              <a:rPr lang="hr-HR" sz="2800" dirty="0" smtClean="0"/>
              <a:t>Zaključili smo da status ne određuje našu razinu obrazovanja, ali često može biti od pomoći.</a:t>
            </a:r>
            <a:endParaRPr lang="hr-HR" sz="2800" dirty="0" smtClean="0"/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Education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Education_16x9.potx" id="{AA5F22BC-61EA-4F01-AB22-75117871E196}" vid="{BD0EB374-1DDC-4F15-88A9-D386288C58A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tf03462902</Template>
  <TotalTime>138</TotalTime>
  <Words>135</Words>
  <Application>Microsoft Office PowerPoint</Application>
  <PresentationFormat>Prikaz na zaslonu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0" baseType="lpstr">
      <vt:lpstr>Education 16x9</vt:lpstr>
      <vt:lpstr>Obrazovanje i mogućnosti obrazovanja</vt:lpstr>
      <vt:lpstr>Hipoteza</vt:lpstr>
      <vt:lpstr>Kakva je razina obrazovanja naših roditelja?</vt:lpstr>
      <vt:lpstr>Koliko naših roditelja je zaposleno i rade li u struci?</vt:lpstr>
      <vt:lpstr>Želite li prvo upisati fakultet ili se odmah zaposliti?</vt:lpstr>
      <vt:lpstr>Je li željeni fakultet/posao srodan roditeljskim?</vt:lpstr>
      <vt:lpstr>Kakve su šanse tvoji roditelji imali za obrazovanjem?</vt:lpstr>
      <vt:lpstr>Smatramo li mi da ćemo uspjeti upisati željeni fakultet?</vt:lpstr>
      <vt:lpstr>Zaključak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Mijo</dc:creator>
  <cp:lastModifiedBy>Mijo</cp:lastModifiedBy>
  <cp:revision>10</cp:revision>
  <dcterms:created xsi:type="dcterms:W3CDTF">2017-05-23T16:39:36Z</dcterms:created>
  <dcterms:modified xsi:type="dcterms:W3CDTF">2017-05-31T17:27:44Z</dcterms:modified>
</cp:coreProperties>
</file>